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Lor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ora-italic.fntdata"/><Relationship Id="rId10" Type="http://schemas.openxmlformats.org/officeDocument/2006/relationships/slide" Target="slides/slide5.xml"/><Relationship Id="rId32" Type="http://schemas.openxmlformats.org/officeDocument/2006/relationships/font" Target="fonts/L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or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bad62c2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bad62c2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bad62c2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4bad62c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4bad62c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4bad62c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bad62c2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4bad62c2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bad62c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bad62c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bad62c2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4bad62c2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bad62c2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4bad62c2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bad62c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bad62c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4bad62c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4bad62c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4bad62c2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4bad62c2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4bad62c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4bad62c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Sides of Coin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4bad62c2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4bad62c2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4bad62c2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4bad62c2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4bad62c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4bad62c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bad62c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bad62c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4bad62c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4bad62c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4bad62c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4bad62c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bad62c2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bad62c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4bad62c2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4bad62c2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4bad62c2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4bad62c2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arshit-soora/Carla-DDPG" TargetMode="External"/><Relationship Id="rId4" Type="http://schemas.openxmlformats.org/officeDocument/2006/relationships/hyperlink" Target="https://github.com/britig/Hierarchical-Program-Triggered-RL" TargetMode="External"/><Relationship Id="rId5" Type="http://schemas.openxmlformats.org/officeDocument/2006/relationships/hyperlink" Target="https://www.youtube.com/watch?v=J1F32aVSYaU&amp;t=1252s&amp;abchannel=sentdex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150" y="45275"/>
            <a:ext cx="91077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9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Reinforcement Learning  based Driving Strategies </a:t>
            </a:r>
            <a:endParaRPr b="1" sz="279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9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Autonomous Driving Systems</a:t>
            </a:r>
            <a:endParaRPr b="1" sz="279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90">
              <a:solidFill>
                <a:srgbClr val="FFFFFF"/>
              </a:solidFill>
              <a:highlight>
                <a:srgbClr val="1C4587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14125" y="1263200"/>
            <a:ext cx="21522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Twentieth Century"/>
                <a:ea typeface="Twentieth Century"/>
                <a:cs typeface="Twentieth Century"/>
                <a:sym typeface="Twentieth Century"/>
              </a:rPr>
              <a:t>Presented by</a:t>
            </a:r>
            <a:endParaRPr sz="1700" u="sng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Harshit Soora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17CS10014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BTech CSE IITKGP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42325" y="3748325"/>
            <a:ext cx="38958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Twentieth Century"/>
                <a:ea typeface="Twentieth Century"/>
                <a:cs typeface="Twentieth Century"/>
                <a:sym typeface="Twentieth Century"/>
              </a:rPr>
              <a:t>Guided by</a:t>
            </a:r>
            <a:b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Prof. Pallab Dasgupta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Dept of Computer Science &amp; Engineering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wentieth Century"/>
                <a:ea typeface="Twentieth Century"/>
                <a:cs typeface="Twentieth Century"/>
                <a:sym typeface="Twentieth Century"/>
              </a:rPr>
              <a:t>Indian Institute of Technology Kharagpur</a:t>
            </a:r>
            <a:endParaRPr sz="17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38" y="2481125"/>
            <a:ext cx="1165700" cy="1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2 : RESULTS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472150" y="1105050"/>
            <a:ext cx="3676800" cy="36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4952675" y="1105050"/>
            <a:ext cx="3506100" cy="36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0" y="1424550"/>
            <a:ext cx="41052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275" y="1386300"/>
            <a:ext cx="4152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2 : RESULTS</a:t>
            </a:r>
            <a:endParaRPr b="1" sz="2800" u="sng">
              <a:solidFill>
                <a:srgbClr val="073763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6475"/>
            <a:ext cx="5444600" cy="31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925" y="1670475"/>
            <a:ext cx="2932375" cy="24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2 : LANE CHANGE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159000" y="528900"/>
            <a:ext cx="4387500" cy="43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Actor Critic RL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C78D8"/>
                </a:solidFill>
              </a:rPr>
              <a:t>Preprocess Layer</a:t>
            </a:r>
            <a:endParaRPr b="1" u="sng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5 layer feed forward network of radar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[500] -- 512 -- 256 -- 128 -- 64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state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[1] -- 8 -- 32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action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[1] -- 4 -- 16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8761D"/>
                </a:solidFill>
              </a:rPr>
              <a:t>Value Network (Actor)</a:t>
            </a:r>
            <a:endParaRPr b="1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4 layer feed forward network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I/P layer concate of radar and state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Hidden layer dim = 64 &amp; 32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O/P layer dim = 1 [Action]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90000"/>
                </a:solidFill>
              </a:rPr>
              <a:t>Policy Network (Critic)</a:t>
            </a:r>
            <a:endParaRPr b="1" u="sng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4 layer feed forward network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I/P layer concate of radar and state and action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Hidden layer dim = 64 &amp; 32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O/P layer dim = 1 [Q Value]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733350" y="1195450"/>
            <a:ext cx="2766900" cy="309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rgbClr val="741B47"/>
                </a:solidFill>
              </a:rPr>
              <a:t>State</a:t>
            </a:r>
            <a:endParaRPr b="1" baseline="30000" sz="2400" u="sng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Norm from Target, Diff Angle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Radar Data Point (500)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accent1"/>
                </a:solidFill>
              </a:rPr>
              <a:t>Actions</a:t>
            </a:r>
            <a:endParaRPr b="1" baseline="30000" sz="2400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Throttle value  0.5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Turn value -1.0 to 1.0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200" u="sng">
                <a:solidFill>
                  <a:srgbClr val="38761D"/>
                </a:solidFill>
              </a:rPr>
              <a:t>Activation Function</a:t>
            </a:r>
            <a:endParaRPr b="1" baseline="30000" sz="22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>
                <a:solidFill>
                  <a:srgbClr val="38761D"/>
                </a:solidFill>
              </a:rPr>
              <a:t>Tanh</a:t>
            </a:r>
            <a:endParaRPr baseline="30000" sz="2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3 : RESULTS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472150" y="1105050"/>
            <a:ext cx="3676800" cy="36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4952675" y="1105050"/>
            <a:ext cx="3506100" cy="36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00" y="1424400"/>
            <a:ext cx="41052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550" y="1410100"/>
            <a:ext cx="41243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3 : RESULTS</a:t>
            </a:r>
            <a:endParaRPr b="1" sz="2800" u="sng">
              <a:solidFill>
                <a:srgbClr val="073763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7475"/>
            <a:ext cx="4409876" cy="3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75" y="1675050"/>
            <a:ext cx="3274450" cy="2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ADDITION EXPERIMENTAL OBSERVATION- I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793625" y="1195550"/>
            <a:ext cx="2441100" cy="309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1155CC"/>
                </a:solidFill>
              </a:rPr>
              <a:t>Turning Maneuver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Double Check Point 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Vs.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Single Check Point 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3696900" y="2953500"/>
            <a:ext cx="5022900" cy="133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dk1"/>
                </a:solidFill>
              </a:rPr>
              <a:t>Sharp Turn  </a:t>
            </a:r>
            <a:r>
              <a:rPr baseline="30000" lang="en" sz="2200">
                <a:solidFill>
                  <a:schemeClr val="dk1"/>
                </a:solidFill>
              </a:rPr>
              <a:t>Can take a roundabout across the start point</a:t>
            </a:r>
            <a:endParaRPr baseline="30000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dk1"/>
                </a:solidFill>
              </a:rPr>
              <a:t>Long Turn  </a:t>
            </a:r>
            <a:r>
              <a:rPr baseline="30000" lang="en" sz="2200">
                <a:solidFill>
                  <a:schemeClr val="dk1"/>
                </a:solidFill>
              </a:rPr>
              <a:t>Can go into the opposite lane</a:t>
            </a:r>
            <a:endParaRPr baseline="30000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dk1"/>
                </a:solidFill>
              </a:rPr>
              <a:t>Solution  </a:t>
            </a:r>
            <a:r>
              <a:rPr baseline="30000" lang="en" sz="2200">
                <a:solidFill>
                  <a:schemeClr val="dk1"/>
                </a:solidFill>
              </a:rPr>
              <a:t>Single Check Point</a:t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696900" y="1195550"/>
            <a:ext cx="5022900" cy="162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rgbClr val="741B47"/>
                </a:solidFill>
              </a:rPr>
              <a:t>PROBLEMS</a:t>
            </a:r>
            <a:endParaRPr b="1" baseline="30000" sz="2400" u="sng">
              <a:solidFill>
                <a:srgbClr val="741B47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aseline="30000" lang="en" sz="2200">
                <a:solidFill>
                  <a:schemeClr val="dk1"/>
                </a:solidFill>
              </a:rPr>
              <a:t>Ego Vehicle don’t have the freedom to take reverse turn</a:t>
            </a:r>
            <a:endParaRPr baseline="30000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aseline="30000" lang="en" sz="2200">
                <a:solidFill>
                  <a:schemeClr val="dk1"/>
                </a:solidFill>
              </a:rPr>
              <a:t>Ego Vehicle can’t slow its throttle value, constant at 0.5</a:t>
            </a:r>
            <a:endParaRPr baseline="30000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aseline="30000" lang="en" sz="2200">
                <a:solidFill>
                  <a:schemeClr val="dk1"/>
                </a:solidFill>
              </a:rPr>
              <a:t>Ego Vehicle can’t even apply break</a:t>
            </a:r>
            <a:endParaRPr b="1" baseline="30000" sz="24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ADDITION EXPERIMENTAL OBSERVATION- II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783575" y="1195450"/>
            <a:ext cx="2531700" cy="309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1155CC"/>
                </a:solidFill>
              </a:rPr>
              <a:t>Lane Change Maneuver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2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Innovative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Norm 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600">
                <a:solidFill>
                  <a:srgbClr val="38761D"/>
                </a:solidFill>
              </a:rPr>
              <a:t>Distance</a:t>
            </a:r>
            <a:endParaRPr baseline="30000" sz="26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4038450" y="3084250"/>
            <a:ext cx="4255200" cy="1205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aseline="30000" lang="en" sz="2200">
                <a:solidFill>
                  <a:schemeClr val="dk1"/>
                </a:solidFill>
              </a:rPr>
              <a:t>Urgency could be learned with different Reinforcement Learning Module</a:t>
            </a:r>
            <a:endParaRPr baseline="30000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aseline="30000" lang="en" sz="2200">
                <a:solidFill>
                  <a:schemeClr val="dk1"/>
                </a:solidFill>
              </a:rPr>
              <a:t>More Robust State Space</a:t>
            </a:r>
            <a:endParaRPr baseline="30000"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296" y="1082350"/>
            <a:ext cx="4974000" cy="81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976" y="1995675"/>
            <a:ext cx="3698625" cy="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FUTURE SCOPE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311700" y="793625"/>
            <a:ext cx="2431200" cy="400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1155CC"/>
                </a:solidFill>
              </a:rPr>
              <a:t>Optimal Radar Points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Convergence vs. Complexity Tradeoff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500-600 : Most Optimal Range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3394350" y="793625"/>
            <a:ext cx="2431200" cy="400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38761D"/>
                </a:solidFill>
              </a:rPr>
              <a:t>Checkpointing</a:t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38761D"/>
                </a:solidFill>
              </a:rPr>
              <a:t>Problem </a:t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Turning Maneuver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Desired Arc Maneuver</a:t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6477025" y="793625"/>
            <a:ext cx="2431200" cy="400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741B47"/>
                </a:solidFill>
              </a:rPr>
              <a:t>Optimal Reward Model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Inverse Reinforcement Learning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Learning from Failures 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KEY TAKEAWAY POINT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783600" y="1116800"/>
            <a:ext cx="3506100" cy="335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A64D79"/>
                </a:solidFill>
              </a:rPr>
              <a:t>Actor Loss Plot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Decrease Gradient Descend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Increase Exploration Epsilon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4964375" y="1116800"/>
            <a:ext cx="3506100" cy="335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1155CC"/>
                </a:solidFill>
              </a:rPr>
              <a:t>Optimal Radar Points</a:t>
            </a:r>
            <a:br>
              <a:rPr baseline="30000" lang="en" sz="2200">
                <a:solidFill>
                  <a:srgbClr val="38761D"/>
                </a:solidFill>
              </a:rPr>
            </a:b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Negative Reward vs. Positive Reward</a:t>
            </a:r>
            <a:endParaRPr baseline="30000"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aseline="30000" lang="en" sz="2600">
                <a:solidFill>
                  <a:schemeClr val="dk1"/>
                </a:solidFill>
              </a:rPr>
              <a:t>Continuous vs. Sparse Reward</a:t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REFERENCES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1778125" y="743400"/>
            <a:ext cx="57864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[1] V. Mnih, K. Kavukcuoglu, D. Silver, A. Graves, I. Antonoglou, D. Wierstra, and M. Riedmiller, “Playing atari with deep reinforcement learning,” 2013.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[2]  T. P. Lillicrap, J. J. Hunt, A. Pritzel, N. Heess, T. Erez, Y. Tassa, D. Silver, and D. Wierstra, “Continuous control with deep reinforcement learning,” 2019.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[3]  V. Mnih, A. P. Badia, M. Mirza, A. Graves, T. P. Lillicrap, T. Harley, D. Silver, and K. Kavukcuoglu, “Asynchronous methods for deep rein. learning,” 2016.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[4]  A.  Kendall,  J.  Hawke,  D.  Janz,  P.  Mazur,  D.  Reda,  J.-M.  Allen,  V.-D.  Lam, A. Bewley, and A. Shah, “Learning to drive in a day,” 2018.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[5]  C.  Team,  “Carla  release  0.9.8  [reference  link],” https://carla.org/2020/03/09/release-0.9.8/.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INTRODUCTION</a:t>
            </a:r>
            <a:endParaRPr b="1" sz="2800" u="sng">
              <a:solidFill>
                <a:srgbClr val="073763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475" y="3044002"/>
            <a:ext cx="2766890" cy="15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75" y="703200"/>
            <a:ext cx="2766900" cy="15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144563" y="2321638"/>
            <a:ext cx="1732500" cy="66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Boon</a:t>
            </a:r>
            <a:r>
              <a:rPr lang="en" sz="16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lang="en" sz="16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Bane</a:t>
            </a:r>
            <a:endParaRPr baseline="30000" sz="2000">
              <a:solidFill>
                <a:srgbClr val="CC0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20146" r="0" t="9934"/>
          <a:stretch/>
        </p:blipFill>
        <p:spPr>
          <a:xfrm>
            <a:off x="6437150" y="1258650"/>
            <a:ext cx="1819423" cy="142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9027" r="5399" t="0"/>
          <a:stretch/>
        </p:blipFill>
        <p:spPr>
          <a:xfrm>
            <a:off x="4572000" y="1258650"/>
            <a:ext cx="1819425" cy="14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4305" l="22779" r="22996" t="5629"/>
          <a:stretch/>
        </p:blipFill>
        <p:spPr>
          <a:xfrm>
            <a:off x="6437150" y="2849800"/>
            <a:ext cx="2138576" cy="19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636675" y="3186938"/>
            <a:ext cx="2720100" cy="127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Deep RL : Large State Space, lots of action to explore and millions of hyperparameter 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to train</a:t>
            </a:r>
            <a:endParaRPr baseline="30000" sz="2000">
              <a:solidFill>
                <a:srgbClr val="CC0000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06325" y="563625"/>
            <a:ext cx="4158900" cy="66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Industrial Autonomous Driving race have big players like Tesla, Google, Qualcomm, Nvidia</a:t>
            </a:r>
            <a:endParaRPr baseline="30000" sz="2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REFERENCES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1778125" y="743400"/>
            <a:ext cx="5786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[6]  H.  Soora,  “Safe  strategies  for  autonomous  driving  systems  (code  distribution) [available on github],”  </a:t>
            </a:r>
            <a:r>
              <a:rPr lang="en" sz="15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https://github.com/harshit-soora/Carla-DDPG</a:t>
            </a: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[7]  B.   Gangopadhyay,    “Hierarchical-program-triggered-rl   (code   distribution),”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https://github.com/britig/Hierarchical-Program-Triggered-RL</a:t>
            </a: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[8]  Sentdex,  “Programming  autonomous  self-driving  cars  with  carla  and  python [available  on  youtube],”  </a:t>
            </a:r>
            <a:r>
              <a:rPr lang="en" sz="15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https://www.youtube.com/watch?v=J1F32aVSYaU&amp;t=1252s&amp;abchannel=sentdex</a:t>
            </a: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[9]  A. Y. Ng and S. Russell,  “Algorithms for inverse reinforcement learning,”  pp.663–670, 2000.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311700" y="677125"/>
            <a:ext cx="8520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rgbClr val="07376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 </a:t>
            </a:r>
            <a:endParaRPr b="1" sz="3300" u="sng">
              <a:solidFill>
                <a:srgbClr val="07376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1557125" y="103472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25" y="1332025"/>
            <a:ext cx="6054956" cy="3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311700" y="0"/>
            <a:ext cx="8520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700" u="sng">
                <a:solidFill>
                  <a:srgbClr val="073763"/>
                </a:solidFill>
              </a:rPr>
              <a:t>PROBLEM FORMULATION</a:t>
            </a:r>
            <a:endParaRPr b="1" sz="2700" u="sng">
              <a:solidFill>
                <a:srgbClr val="073763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84050" y="602750"/>
            <a:ext cx="7674900" cy="216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Given a </a:t>
            </a:r>
            <a:r>
              <a:rPr lang="en" sz="1800">
                <a:solidFill>
                  <a:srgbClr val="741B4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Reinforcement learning agent (R)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a problem in </a:t>
            </a:r>
            <a:r>
              <a:rPr lang="en" sz="1800">
                <a:solidFill>
                  <a:srgbClr val="1155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continuous Markov decision process environment(E)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t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 project involves developing a toolchain consisting of three</a:t>
            </a:r>
            <a:r>
              <a:rPr lang="en" sz="1800">
                <a:solidFill>
                  <a:srgbClr val="38761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maneuvers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keeping in mind different driving strategies and modelling them in Carla software for different road situations. 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AutoNum type="arabicPeriod"/>
            </a:pPr>
            <a:r>
              <a:rPr lang="en" sz="1800" u="sng">
                <a:solidFill>
                  <a:srgbClr val="741B4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our ego vehicle, </a:t>
            </a:r>
            <a:r>
              <a:rPr lang="en" sz="1800" u="sng">
                <a:solidFill>
                  <a:srgbClr val="1155C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everything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outside the ego vehicle.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AutoNum type="arabicPeriod"/>
            </a:pPr>
            <a:r>
              <a:rPr lang="en" sz="1800">
                <a:solidFill>
                  <a:srgbClr val="38761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Maneuvers</a:t>
            </a:r>
            <a:r>
              <a:rPr lang="en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are Straight Drive, Turning Model and Lane Change.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346150" y="3100400"/>
            <a:ext cx="2766900" cy="180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Challenges</a:t>
            </a:r>
            <a:endParaRPr b="1" sz="1800">
              <a:solidFill>
                <a:srgbClr val="2B354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B3547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Complex State and Action Space</a:t>
            </a:r>
            <a:endParaRPr sz="1600">
              <a:solidFill>
                <a:srgbClr val="2B354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B3547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Safety Assurance of Behaviour</a:t>
            </a:r>
            <a:endParaRPr baseline="30000" sz="20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995825" y="3100400"/>
            <a:ext cx="2766900" cy="180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Solution</a:t>
            </a:r>
            <a:endParaRPr b="1" sz="1800">
              <a:solidFill>
                <a:srgbClr val="2B354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2B3547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Break down into maneuvers</a:t>
            </a:r>
            <a:endParaRPr sz="1600">
              <a:solidFill>
                <a:srgbClr val="2B354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B3547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B3547"/>
                </a:solidFill>
                <a:latin typeface="Nunito"/>
                <a:ea typeface="Nunito"/>
                <a:cs typeface="Nunito"/>
                <a:sym typeface="Nunito"/>
              </a:rPr>
              <a:t>Reinforcement Learning Policies  like DDPG</a:t>
            </a:r>
            <a:endParaRPr baseline="30000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51425" y="13060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 u="sng">
                <a:solidFill>
                  <a:srgbClr val="073763"/>
                </a:solidFill>
              </a:rPr>
              <a:t>LITERATURE STUDY : DDPG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11700" y="757450"/>
            <a:ext cx="2431200" cy="195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1155C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1155C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1155CC"/>
                </a:solidFill>
              </a:rPr>
              <a:t>Actor</a:t>
            </a:r>
            <a:endParaRPr baseline="30000" sz="2200">
              <a:solidFill>
                <a:srgbClr val="38761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aseline="30000" lang="en" sz="2000">
                <a:solidFill>
                  <a:schemeClr val="dk1"/>
                </a:solidFill>
              </a:rPr>
              <a:t>Learns Policy</a:t>
            </a:r>
            <a:endParaRPr baseline="30000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aseline="30000" lang="en" sz="2000">
                <a:solidFill>
                  <a:schemeClr val="dk1"/>
                </a:solidFill>
              </a:rPr>
              <a:t>Objective function is to increase the probability of actions that lead to better reward</a:t>
            </a:r>
            <a:endParaRPr baseline="30000" sz="20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11700" y="2981625"/>
            <a:ext cx="2431200" cy="18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38761D"/>
                </a:solidFill>
              </a:rPr>
              <a:t>Critic</a:t>
            </a:r>
            <a:r>
              <a:rPr b="1" baseline="30000" lang="en" sz="3000" u="sng">
                <a:solidFill>
                  <a:srgbClr val="38761D"/>
                </a:solidFill>
              </a:rPr>
              <a:t> </a:t>
            </a:r>
            <a:endParaRPr b="1" baseline="30000" sz="3000" u="sng">
              <a:solidFill>
                <a:srgbClr val="38761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aseline="30000" lang="en" sz="2000">
                <a:solidFill>
                  <a:schemeClr val="dk1"/>
                </a:solidFill>
              </a:rPr>
              <a:t>Learns Value Function</a:t>
            </a:r>
            <a:endParaRPr baseline="30000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aseline="30000" lang="en" sz="2000">
                <a:solidFill>
                  <a:schemeClr val="dk1"/>
                </a:solidFill>
              </a:rPr>
              <a:t>Objective function is to reduce the Mean Squared Error</a:t>
            </a:r>
            <a:endParaRPr baseline="30000" sz="20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155988" y="1002613"/>
            <a:ext cx="2431200" cy="343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38761D"/>
                </a:solidFill>
              </a:rPr>
              <a:t>		</a:t>
            </a:r>
            <a:endParaRPr b="1" baseline="30000" sz="30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000" u="sng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 u="sng">
                <a:solidFill>
                  <a:srgbClr val="741B47"/>
                </a:solidFill>
              </a:rPr>
              <a:t>Two Network</a:t>
            </a:r>
            <a:endParaRPr baseline="30000" sz="2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aseline="30000" lang="en" sz="2400">
                <a:solidFill>
                  <a:schemeClr val="dk1"/>
                </a:solidFill>
              </a:rPr>
              <a:t>Training Network to train on environment</a:t>
            </a:r>
            <a:endParaRPr baseline="30000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aseline="30000" lang="en" sz="2400">
                <a:solidFill>
                  <a:schemeClr val="dk1"/>
                </a:solidFill>
              </a:rPr>
              <a:t>Target Network is slowly converged to training, used for prediction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200">
              <a:solidFill>
                <a:srgbClr val="38761D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75" y="1284738"/>
            <a:ext cx="3051600" cy="287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EXPERIMENTAL NEURAL NETWORK</a:t>
            </a:r>
            <a:endParaRPr b="1" sz="2800" u="sng">
              <a:solidFill>
                <a:srgbClr val="073763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5" y="681300"/>
            <a:ext cx="8347945" cy="43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1 : STRAIGHT DRIVE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159000" y="528900"/>
            <a:ext cx="4387500" cy="43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Actor Critic RL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C78D8"/>
                </a:solidFill>
              </a:rPr>
              <a:t>Preprocess Layer</a:t>
            </a:r>
            <a:endParaRPr b="1" u="sng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5</a:t>
            </a:r>
            <a:r>
              <a:rPr lang="en">
                <a:solidFill>
                  <a:srgbClr val="3C78D8"/>
                </a:solidFill>
              </a:rPr>
              <a:t> layer feed forward network of radar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[500] -- 512 -- 256 -- 128 -- 64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state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[1] -- 4 -- 1</a:t>
            </a:r>
            <a:r>
              <a:rPr lang="en">
                <a:solidFill>
                  <a:srgbClr val="3C78D8"/>
                </a:solidFill>
              </a:rPr>
              <a:t>6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action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I/P [1] -- 4 -- 16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8761D"/>
                </a:solidFill>
              </a:rPr>
              <a:t>Value Network (Actor)</a:t>
            </a:r>
            <a:endParaRPr b="1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4</a:t>
            </a:r>
            <a:r>
              <a:rPr lang="en">
                <a:solidFill>
                  <a:srgbClr val="38761D"/>
                </a:solidFill>
              </a:rPr>
              <a:t> layer feed forward network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I/P layer concate of radar and state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Hidden layer dim = 64 &amp; 32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O/P layer dim = 1 [Action]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90000"/>
                </a:solidFill>
              </a:rPr>
              <a:t>Policy Network (Critic)</a:t>
            </a:r>
            <a:endParaRPr b="1" u="sng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4</a:t>
            </a:r>
            <a:r>
              <a:rPr lang="en">
                <a:solidFill>
                  <a:srgbClr val="990000"/>
                </a:solidFill>
              </a:rPr>
              <a:t> layer feed forward network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I/P layer concate of radar and state and action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Hidden layer dim = 64 &amp; 32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O/P layer dim = 1 [Q Value]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3350" y="1426525"/>
            <a:ext cx="2766900" cy="249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rgbClr val="741B47"/>
                </a:solidFill>
              </a:rPr>
              <a:t>State</a:t>
            </a:r>
            <a:endParaRPr b="1" baseline="30000" sz="2400" u="sng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Odometer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Radar Data Point (500)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accent1"/>
                </a:solidFill>
              </a:rPr>
              <a:t>Actions</a:t>
            </a:r>
            <a:endParaRPr b="1" baseline="30000" sz="2400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Throttle value  0.0 - 1.0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200" u="sng">
                <a:solidFill>
                  <a:srgbClr val="38761D"/>
                </a:solidFill>
              </a:rPr>
              <a:t>Activation Function</a:t>
            </a:r>
            <a:endParaRPr b="1" baseline="30000" sz="22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>
                <a:solidFill>
                  <a:srgbClr val="38761D"/>
                </a:solidFill>
              </a:rPr>
              <a:t>Tanh</a:t>
            </a:r>
            <a:endParaRPr baseline="30000" sz="2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1 : RESULTS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72150" y="1105050"/>
            <a:ext cx="3676800" cy="36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952675" y="1105050"/>
            <a:ext cx="3506100" cy="36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900">
              <a:solidFill>
                <a:srgbClr val="000000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5" y="1395825"/>
            <a:ext cx="408622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75" y="1400725"/>
            <a:ext cx="410527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1 : RESULTS</a:t>
            </a:r>
            <a:endParaRPr b="1" sz="2800" u="sng">
              <a:solidFill>
                <a:srgbClr val="073763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5" y="969175"/>
            <a:ext cx="4801950" cy="35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425" y="1458625"/>
            <a:ext cx="3124200" cy="230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311700" y="0"/>
            <a:ext cx="85206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073763"/>
                </a:solidFill>
              </a:rPr>
              <a:t>MANEUVER 2 : RIGHT TURN</a:t>
            </a:r>
            <a:endParaRPr b="1" sz="2800" u="sng">
              <a:solidFill>
                <a:srgbClr val="073763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4159000" y="528900"/>
            <a:ext cx="4387500" cy="43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Actor Critic RL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C78D8"/>
                </a:solidFill>
              </a:rPr>
              <a:t>Preprocess Layer</a:t>
            </a:r>
            <a:endParaRPr b="1" u="sng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5 layer feed forward network of radar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[400] -- 512 -- 256 -- 128 -- 64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state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[1] -- 8 -- 32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3 layer feed forward network for action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I/P [1] -- 4 -- 16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38761D"/>
                </a:solidFill>
              </a:rPr>
              <a:t>Value Network (Actor)</a:t>
            </a:r>
            <a:endParaRPr b="1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4 layer feed forward network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I/P layer concate of radar and state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</a:rPr>
              <a:t>Hidden layer dim = 64 &amp; 32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O/P layer dim = 1 [Action]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90000"/>
                </a:solidFill>
              </a:rPr>
              <a:t>Policy Network (Critic)</a:t>
            </a:r>
            <a:endParaRPr b="1" u="sng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4 layer feed forward network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I/P layer concate of radar and state and action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Hidden layer dim = 64 &amp; 32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O/P layer dim = 1 [Q Value]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733350" y="1195450"/>
            <a:ext cx="2766900" cy="309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rgbClr val="741B47"/>
                </a:solidFill>
              </a:rPr>
              <a:t>State</a:t>
            </a:r>
            <a:endParaRPr b="1" baseline="30000" sz="2400" u="sng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Norm from Target, Diff Angle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Radar Data Point (400)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400" u="sng">
                <a:solidFill>
                  <a:schemeClr val="accent1"/>
                </a:solidFill>
              </a:rPr>
              <a:t>Actions</a:t>
            </a:r>
            <a:endParaRPr b="1" baseline="30000" sz="2400" u="sng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Throttle value  0.5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/>
              <a:t>Turn </a:t>
            </a:r>
            <a:r>
              <a:rPr baseline="30000" lang="en" sz="2200"/>
              <a:t>value</a:t>
            </a:r>
            <a:r>
              <a:rPr baseline="30000" lang="en" sz="2200"/>
              <a:t> 0.0 - 1.0</a:t>
            </a:r>
            <a:endParaRPr baseline="3000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2200" u="sng">
                <a:solidFill>
                  <a:srgbClr val="38761D"/>
                </a:solidFill>
              </a:rPr>
              <a:t>Activation Function</a:t>
            </a:r>
            <a:endParaRPr b="1" baseline="30000" sz="2200" u="sng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>
                <a:solidFill>
                  <a:srgbClr val="38761D"/>
                </a:solidFill>
              </a:rPr>
              <a:t>Tanh</a:t>
            </a:r>
            <a:endParaRPr baseline="30000" sz="2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